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8" r:id="rId5"/>
    <p:sldId id="266" r:id="rId6"/>
    <p:sldId id="261" r:id="rId7"/>
    <p:sldId id="269" r:id="rId8"/>
    <p:sldId id="262" r:id="rId9"/>
    <p:sldId id="263" r:id="rId10"/>
    <p:sldId id="264" r:id="rId11"/>
    <p:sldId id="265" r:id="rId12"/>
    <p:sldId id="259" r:id="rId13"/>
  </p:sldIdLst>
  <p:sldSz cx="9756775" cy="6099175"/>
  <p:notesSz cx="6858000" cy="9144000"/>
  <p:defaultTextStyle>
    <a:defPPr>
      <a:defRPr lang="en-US"/>
    </a:defPPr>
    <a:lvl1pPr marL="0" algn="l" defTabSz="507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355" algn="l" defTabSz="507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4710" algn="l" defTabSz="507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2065" algn="l" defTabSz="507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9419" algn="l" defTabSz="507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6774" algn="l" defTabSz="507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4129" algn="l" defTabSz="507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1484" algn="l" defTabSz="507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58839" algn="l" defTabSz="507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1">
          <p15:clr>
            <a:srgbClr val="A4A3A4"/>
          </p15:clr>
        </p15:guide>
        <p15:guide id="2" pos="30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996" y="78"/>
      </p:cViewPr>
      <p:guideLst>
        <p:guide orient="horz" pos="1921"/>
        <p:guide pos="30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760" y="1894699"/>
            <a:ext cx="8293259" cy="130737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516" y="3456199"/>
            <a:ext cx="6829743" cy="1558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2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4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1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8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0D31-61A9-1C4A-A5D2-65857EECB144}" type="datetimeFigureOut">
              <a:rPr lang="en-US" smtClean="0"/>
              <a:t>6/17/2016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0C1E-933F-9548-931A-85786FB093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45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0D31-61A9-1C4A-A5D2-65857EECB144}" type="datetimeFigureOut">
              <a:rPr lang="en-US" smtClean="0"/>
              <a:t>6/17/2016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0C1E-933F-9548-931A-85786FB093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03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78936" y="326138"/>
            <a:ext cx="1234841" cy="6937811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410" y="326138"/>
            <a:ext cx="3541913" cy="6937811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0D31-61A9-1C4A-A5D2-65857EECB144}" type="datetimeFigureOut">
              <a:rPr lang="en-US" smtClean="0"/>
              <a:t>6/17/2016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0C1E-933F-9548-931A-85786FB093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0D31-61A9-1C4A-A5D2-65857EECB144}" type="datetimeFigureOut">
              <a:rPr lang="en-US" smtClean="0"/>
              <a:t>6/17/2016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0C1E-933F-9548-931A-85786FB093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05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19" y="3919284"/>
            <a:ext cx="8293259" cy="1211364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719" y="2585091"/>
            <a:ext cx="8293259" cy="133419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3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47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2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94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6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41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14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8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0D31-61A9-1C4A-A5D2-65857EECB144}" type="datetimeFigureOut">
              <a:rPr lang="en-US" smtClean="0"/>
              <a:t>6/17/2016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0C1E-933F-9548-931A-85786FB093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14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410" y="1897521"/>
            <a:ext cx="2388377" cy="536642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5400" y="1897521"/>
            <a:ext cx="2388377" cy="536642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0D31-61A9-1C4A-A5D2-65857EECB144}" type="datetimeFigureOut">
              <a:rPr lang="en-US" smtClean="0"/>
              <a:t>6/17/2016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0C1E-933F-9548-931A-85786FB093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78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39" y="244250"/>
            <a:ext cx="8781098" cy="1016529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839" y="1365255"/>
            <a:ext cx="4310937" cy="56897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355" indent="0">
              <a:buNone/>
              <a:defRPr sz="2200" b="1"/>
            </a:lvl2pPr>
            <a:lvl3pPr marL="1014710" indent="0">
              <a:buNone/>
              <a:defRPr sz="2000" b="1"/>
            </a:lvl3pPr>
            <a:lvl4pPr marL="1522065" indent="0">
              <a:buNone/>
              <a:defRPr sz="1800" b="1"/>
            </a:lvl4pPr>
            <a:lvl5pPr marL="2029419" indent="0">
              <a:buNone/>
              <a:defRPr sz="1800" b="1"/>
            </a:lvl5pPr>
            <a:lvl6pPr marL="2536774" indent="0">
              <a:buNone/>
              <a:defRPr sz="1800" b="1"/>
            </a:lvl6pPr>
            <a:lvl7pPr marL="3044129" indent="0">
              <a:buNone/>
              <a:defRPr sz="1800" b="1"/>
            </a:lvl7pPr>
            <a:lvl8pPr marL="3551484" indent="0">
              <a:buNone/>
              <a:defRPr sz="1800" b="1"/>
            </a:lvl8pPr>
            <a:lvl9pPr marL="4058839" indent="0">
              <a:buNone/>
              <a:defRPr sz="18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39" y="1934229"/>
            <a:ext cx="4310937" cy="351408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6307" y="1365255"/>
            <a:ext cx="4312629" cy="56897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355" indent="0">
              <a:buNone/>
              <a:defRPr sz="2200" b="1"/>
            </a:lvl2pPr>
            <a:lvl3pPr marL="1014710" indent="0">
              <a:buNone/>
              <a:defRPr sz="2000" b="1"/>
            </a:lvl3pPr>
            <a:lvl4pPr marL="1522065" indent="0">
              <a:buNone/>
              <a:defRPr sz="1800" b="1"/>
            </a:lvl4pPr>
            <a:lvl5pPr marL="2029419" indent="0">
              <a:buNone/>
              <a:defRPr sz="1800" b="1"/>
            </a:lvl5pPr>
            <a:lvl6pPr marL="2536774" indent="0">
              <a:buNone/>
              <a:defRPr sz="1800" b="1"/>
            </a:lvl6pPr>
            <a:lvl7pPr marL="3044129" indent="0">
              <a:buNone/>
              <a:defRPr sz="1800" b="1"/>
            </a:lvl7pPr>
            <a:lvl8pPr marL="3551484" indent="0">
              <a:buNone/>
              <a:defRPr sz="1800" b="1"/>
            </a:lvl8pPr>
            <a:lvl9pPr marL="4058839" indent="0">
              <a:buNone/>
              <a:defRPr sz="18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6307" y="1934229"/>
            <a:ext cx="4312629" cy="351408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0D31-61A9-1C4A-A5D2-65857EECB144}" type="datetimeFigureOut">
              <a:rPr lang="en-US" smtClean="0"/>
              <a:t>6/17/2016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0C1E-933F-9548-931A-85786FB093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11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0D31-61A9-1C4A-A5D2-65857EECB144}" type="datetimeFigureOut">
              <a:rPr lang="en-US" smtClean="0"/>
              <a:t>6/17/2016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0C1E-933F-9548-931A-85786FB093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36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0D31-61A9-1C4A-A5D2-65857EECB144}" type="datetimeFigureOut">
              <a:rPr lang="en-US" smtClean="0"/>
              <a:t>6/17/2016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0C1E-933F-9548-931A-85786FB093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2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39" y="242837"/>
            <a:ext cx="3209912" cy="103347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631" y="242839"/>
            <a:ext cx="5454307" cy="520547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839" y="1276311"/>
            <a:ext cx="3209912" cy="4172005"/>
          </a:xfrm>
        </p:spPr>
        <p:txBody>
          <a:bodyPr/>
          <a:lstStyle>
            <a:lvl1pPr marL="0" indent="0">
              <a:buNone/>
              <a:defRPr sz="1600"/>
            </a:lvl1pPr>
            <a:lvl2pPr marL="507355" indent="0">
              <a:buNone/>
              <a:defRPr sz="1300"/>
            </a:lvl2pPr>
            <a:lvl3pPr marL="1014710" indent="0">
              <a:buNone/>
              <a:defRPr sz="1100"/>
            </a:lvl3pPr>
            <a:lvl4pPr marL="1522065" indent="0">
              <a:buNone/>
              <a:defRPr sz="1000"/>
            </a:lvl4pPr>
            <a:lvl5pPr marL="2029419" indent="0">
              <a:buNone/>
              <a:defRPr sz="1000"/>
            </a:lvl5pPr>
            <a:lvl6pPr marL="2536774" indent="0">
              <a:buNone/>
              <a:defRPr sz="1000"/>
            </a:lvl6pPr>
            <a:lvl7pPr marL="3044129" indent="0">
              <a:buNone/>
              <a:defRPr sz="1000"/>
            </a:lvl7pPr>
            <a:lvl8pPr marL="3551484" indent="0">
              <a:buNone/>
              <a:defRPr sz="1000"/>
            </a:lvl8pPr>
            <a:lvl9pPr marL="4058839" indent="0">
              <a:buNone/>
              <a:defRPr sz="10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0D31-61A9-1C4A-A5D2-65857EECB144}" type="datetimeFigureOut">
              <a:rPr lang="en-US" smtClean="0"/>
              <a:t>6/17/2016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0C1E-933F-9548-931A-85786FB093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51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396" y="4269423"/>
            <a:ext cx="5854065" cy="504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2396" y="544972"/>
            <a:ext cx="5854065" cy="3659505"/>
          </a:xfrm>
        </p:spPr>
        <p:txBody>
          <a:bodyPr/>
          <a:lstStyle>
            <a:lvl1pPr marL="0" indent="0">
              <a:buNone/>
              <a:defRPr sz="3600"/>
            </a:lvl1pPr>
            <a:lvl2pPr marL="507355" indent="0">
              <a:buNone/>
              <a:defRPr sz="3100"/>
            </a:lvl2pPr>
            <a:lvl3pPr marL="1014710" indent="0">
              <a:buNone/>
              <a:defRPr sz="2700"/>
            </a:lvl3pPr>
            <a:lvl4pPr marL="1522065" indent="0">
              <a:buNone/>
              <a:defRPr sz="2200"/>
            </a:lvl4pPr>
            <a:lvl5pPr marL="2029419" indent="0">
              <a:buNone/>
              <a:defRPr sz="2200"/>
            </a:lvl5pPr>
            <a:lvl6pPr marL="2536774" indent="0">
              <a:buNone/>
              <a:defRPr sz="2200"/>
            </a:lvl6pPr>
            <a:lvl7pPr marL="3044129" indent="0">
              <a:buNone/>
              <a:defRPr sz="2200"/>
            </a:lvl7pPr>
            <a:lvl8pPr marL="3551484" indent="0">
              <a:buNone/>
              <a:defRPr sz="2200"/>
            </a:lvl8pPr>
            <a:lvl9pPr marL="4058839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2396" y="4773453"/>
            <a:ext cx="5854065" cy="715805"/>
          </a:xfrm>
        </p:spPr>
        <p:txBody>
          <a:bodyPr/>
          <a:lstStyle>
            <a:lvl1pPr marL="0" indent="0">
              <a:buNone/>
              <a:defRPr sz="1600"/>
            </a:lvl1pPr>
            <a:lvl2pPr marL="507355" indent="0">
              <a:buNone/>
              <a:defRPr sz="1300"/>
            </a:lvl2pPr>
            <a:lvl3pPr marL="1014710" indent="0">
              <a:buNone/>
              <a:defRPr sz="1100"/>
            </a:lvl3pPr>
            <a:lvl4pPr marL="1522065" indent="0">
              <a:buNone/>
              <a:defRPr sz="1000"/>
            </a:lvl4pPr>
            <a:lvl5pPr marL="2029419" indent="0">
              <a:buNone/>
              <a:defRPr sz="1000"/>
            </a:lvl5pPr>
            <a:lvl6pPr marL="2536774" indent="0">
              <a:buNone/>
              <a:defRPr sz="1000"/>
            </a:lvl6pPr>
            <a:lvl7pPr marL="3044129" indent="0">
              <a:buNone/>
              <a:defRPr sz="1000"/>
            </a:lvl7pPr>
            <a:lvl8pPr marL="3551484" indent="0">
              <a:buNone/>
              <a:defRPr sz="1000"/>
            </a:lvl8pPr>
            <a:lvl9pPr marL="4058839" indent="0">
              <a:buNone/>
              <a:defRPr sz="10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0D31-61A9-1C4A-A5D2-65857EECB144}" type="datetimeFigureOut">
              <a:rPr lang="en-US" smtClean="0"/>
              <a:t>6/17/2016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0C1E-933F-9548-931A-85786FB093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35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839" y="244250"/>
            <a:ext cx="8781098" cy="1016529"/>
          </a:xfrm>
          <a:prstGeom prst="rect">
            <a:avLst/>
          </a:prstGeom>
        </p:spPr>
        <p:txBody>
          <a:bodyPr vert="horz" lIns="101471" tIns="50735" rIns="101471" bIns="50735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839" y="1423142"/>
            <a:ext cx="8781098" cy="4025173"/>
          </a:xfrm>
          <a:prstGeom prst="rect">
            <a:avLst/>
          </a:prstGeom>
        </p:spPr>
        <p:txBody>
          <a:bodyPr vert="horz" lIns="101471" tIns="50735" rIns="101471" bIns="50735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839" y="5653032"/>
            <a:ext cx="2276581" cy="324725"/>
          </a:xfrm>
          <a:prstGeom prst="rect">
            <a:avLst/>
          </a:prstGeom>
        </p:spPr>
        <p:txBody>
          <a:bodyPr vert="horz" lIns="101471" tIns="50735" rIns="101471" bIns="507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E0D31-61A9-1C4A-A5D2-65857EECB144}" type="datetimeFigureOut">
              <a:rPr lang="en-US" smtClean="0"/>
              <a:t>6/17/2016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3567" y="5653032"/>
            <a:ext cx="3089645" cy="324725"/>
          </a:xfrm>
          <a:prstGeom prst="rect">
            <a:avLst/>
          </a:prstGeom>
        </p:spPr>
        <p:txBody>
          <a:bodyPr vert="horz" lIns="101471" tIns="50735" rIns="101471" bIns="507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2355" y="5653032"/>
            <a:ext cx="2276581" cy="324725"/>
          </a:xfrm>
          <a:prstGeom prst="rect">
            <a:avLst/>
          </a:prstGeom>
        </p:spPr>
        <p:txBody>
          <a:bodyPr vert="horz" lIns="101471" tIns="50735" rIns="101471" bIns="507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F0C1E-933F-9548-931A-85786FB093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16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735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516" indent="-380516" algn="l" defTabSz="507355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4452" indent="-317097" algn="l" defTabSz="507355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387" indent="-253677" algn="l" defTabSz="50735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5742" indent="-253677" algn="l" defTabSz="507355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3097" indent="-253677" algn="l" defTabSz="507355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0452" indent="-253677" algn="l" defTabSz="50735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7806" indent="-253677" algn="l" defTabSz="50735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5161" indent="-253677" algn="l" defTabSz="50735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2516" indent="-253677" algn="l" defTabSz="50735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355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710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065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9419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6774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4129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1484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8839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k_Capa-Eth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6775" cy="60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_Ethos-360-Fundo-Cla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4"/>
            <a:ext cx="9756775" cy="60974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92" y="318294"/>
            <a:ext cx="8792684" cy="547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_Ethos-360-Fundo-Cla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4"/>
            <a:ext cx="9756775" cy="609741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36320" y="829056"/>
            <a:ext cx="815644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Destaques:</a:t>
            </a: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Bloco Canais de Informação é o que apresenta melhores resultados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 média apresentada foi baixa, ficando abaixo dos 50%.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 administração referência demonstra que seria possível melhorar a transparência, atingindo uma faixa de cerca de 60%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O sub-bloco de Conselhos de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olíticas Públicas não apresentou pontuação em nenhum das instâncias de governo 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30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_Contra-capa-Ethos_02_al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6775" cy="60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_Ethos-360-Fundo-Escu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4"/>
            <a:ext cx="9756775" cy="609741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21408" y="450729"/>
            <a:ext cx="5535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D9D23"/>
                </a:solidFill>
                <a:latin typeface="proxima-n-w01-reg"/>
              </a:rPr>
              <a:t>#</a:t>
            </a:r>
            <a:r>
              <a:rPr lang="pt-BR" b="1" dirty="0" err="1" smtClean="0">
                <a:solidFill>
                  <a:srgbClr val="FD9D23"/>
                </a:solidFill>
                <a:latin typeface="proxima-n-w01-reg"/>
              </a:rPr>
              <a:t>JogosLimposOferece</a:t>
            </a:r>
            <a:r>
              <a:rPr lang="pt-BR" dirty="0" smtClean="0">
                <a:solidFill>
                  <a:srgbClr val="FD9D23"/>
                </a:solidFill>
                <a:latin typeface="proxima-n-w01-reg"/>
              </a:rPr>
              <a:t> </a:t>
            </a:r>
          </a:p>
          <a:p>
            <a:pPr algn="ctr"/>
            <a:r>
              <a:rPr lang="pt-BR" dirty="0" smtClean="0">
                <a:solidFill>
                  <a:srgbClr val="FD9D23"/>
                </a:solidFill>
                <a:latin typeface="proxima-n-w01-reg"/>
              </a:rPr>
              <a:t>Transparência </a:t>
            </a:r>
            <a:r>
              <a:rPr lang="pt-BR" dirty="0">
                <a:solidFill>
                  <a:srgbClr val="FD9D23"/>
                </a:solidFill>
                <a:latin typeface="proxima-n-w01-reg"/>
              </a:rPr>
              <a:t>e </a:t>
            </a:r>
            <a:r>
              <a:rPr lang="pt-BR" dirty="0" smtClean="0">
                <a:solidFill>
                  <a:srgbClr val="FD9D23"/>
                </a:solidFill>
                <a:latin typeface="proxima-n-w01-reg"/>
              </a:rPr>
              <a:t>legado nos </a:t>
            </a:r>
            <a:r>
              <a:rPr lang="pt-BR" dirty="0">
                <a:solidFill>
                  <a:srgbClr val="FD9D23"/>
                </a:solidFill>
                <a:latin typeface="proxima-n-w01-reg"/>
              </a:rPr>
              <a:t>Jogos Rio 2016: </a:t>
            </a:r>
            <a:r>
              <a:rPr lang="pt-BR" dirty="0" smtClean="0">
                <a:solidFill>
                  <a:srgbClr val="FD9D23"/>
                </a:solidFill>
                <a:latin typeface="proxima-n-w01-reg"/>
              </a:rPr>
              <a:t>desafios </a:t>
            </a:r>
            <a:r>
              <a:rPr lang="pt-BR" dirty="0">
                <a:solidFill>
                  <a:srgbClr val="FD9D23"/>
                </a:solidFill>
                <a:latin typeface="proxima-n-w01-reg"/>
              </a:rPr>
              <a:t>e oportunidades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65504" y="2292096"/>
            <a:ext cx="72908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Indicadores de Transparência dos Jogos Rio 2016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Avaliação do Governo Federal, Governo do Estado do Rio de Janeiro e da Prefeitura Municipal do Rio de Janeiro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_Ethos-360-Fundo-Cla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4"/>
            <a:ext cx="9756775" cy="609741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36320" y="794742"/>
            <a:ext cx="8144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Sobre os indicadores de transparência:</a:t>
            </a: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u="sng" dirty="0" smtClean="0">
                <a:solidFill>
                  <a:schemeClr val="tx2">
                    <a:lumMod val="75000"/>
                  </a:schemeClr>
                </a:solidFill>
              </a:rPr>
              <a:t>Proposta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: indicadores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de transparência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como um importante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instrumento para estimular e fortalecer o controle social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u="sng" dirty="0" smtClean="0">
                <a:solidFill>
                  <a:schemeClr val="tx2">
                    <a:lumMod val="75000"/>
                  </a:schemeClr>
                </a:solidFill>
              </a:rPr>
              <a:t>Desafio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criar indicadores que fossem capazes de avaliar a transparência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pública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nos investimentos e nas ações para a realização da Copa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2014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u="sng" dirty="0" smtClean="0">
                <a:solidFill>
                  <a:schemeClr val="tx2">
                    <a:lumMod val="75000"/>
                  </a:schemeClr>
                </a:solidFill>
              </a:rPr>
              <a:t>Experiência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850255" lvl="1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Indicadores de Transparência da Copa 2014: Duas aplicações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nas cidades-sede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(2012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2013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) e duas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nos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estados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(2013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2014).</a:t>
            </a:r>
          </a:p>
          <a:p>
            <a:pPr marL="850255" lvl="1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Indicadores da Cidade Transparente: uma aplicação em 2015 nas 26 capitais estaduais e no Distrito Federal.</a:t>
            </a:r>
          </a:p>
        </p:txBody>
      </p:sp>
    </p:spTree>
    <p:extLst>
      <p:ext uri="{BB962C8B-B14F-4D97-AF65-F5344CB8AC3E}">
        <p14:creationId xmlns:p14="http://schemas.microsoft.com/office/powerpoint/2010/main" val="29317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_Ethos-360-Fundo-Cla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4"/>
            <a:ext cx="9756775" cy="609741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36320" y="828611"/>
            <a:ext cx="8156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Os indicadores de transparência dos Jogos Rio 2016:</a:t>
            </a: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663" y="1443623"/>
            <a:ext cx="6605447" cy="349336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33856" y="5092700"/>
            <a:ext cx="6376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142 questões relativas, principalmente,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à transparência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ATIVA da administração pública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57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_Ethos-360-Fundo-Cla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4"/>
            <a:ext cx="9756775" cy="609741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36320" y="829056"/>
            <a:ext cx="8156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Processo de construção e aplicação dos indicadores:</a:t>
            </a: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Adaptação dos indicadores (Copa 2014 e Cidade Transparente)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Consulta pública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Notificação prévia aos entes avaliados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Envio dos resultados prévios para os 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Recebimento de contestações e reavaliação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Resposta aos entes e divulgação do resultado final</a:t>
            </a:r>
          </a:p>
        </p:txBody>
      </p:sp>
    </p:spTree>
    <p:extLst>
      <p:ext uri="{BB962C8B-B14F-4D97-AF65-F5344CB8AC3E}">
        <p14:creationId xmlns:p14="http://schemas.microsoft.com/office/powerpoint/2010/main" val="30240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_Ethos-360-Fundo-Cla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4"/>
            <a:ext cx="9756775" cy="609741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36320" y="829056"/>
            <a:ext cx="815644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Resultados:</a:t>
            </a: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Administração Referência: considera-se a maior nota obtida em cada indicador.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Média: 34,41</a:t>
            </a: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49" y="1198163"/>
            <a:ext cx="5493620" cy="33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_Ethos-360-Fundo-Cla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4"/>
            <a:ext cx="9756775" cy="60974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68" y="512064"/>
            <a:ext cx="8904766" cy="554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_Ethos-360-Fundo-Cla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4"/>
            <a:ext cx="9756775" cy="60974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530933"/>
            <a:ext cx="8488384" cy="52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_Ethos-360-Fundo-Cla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4"/>
            <a:ext cx="9756775" cy="60974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48" y="451104"/>
            <a:ext cx="8773112" cy="54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276</Words>
  <Application>Microsoft Office PowerPoint</Application>
  <PresentationFormat>Personalizar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proxima-n-w01-reg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Rock171111</dc:creator>
  <cp:lastModifiedBy>Paula Oda</cp:lastModifiedBy>
  <cp:revision>36</cp:revision>
  <dcterms:created xsi:type="dcterms:W3CDTF">2016-06-02T21:23:41Z</dcterms:created>
  <dcterms:modified xsi:type="dcterms:W3CDTF">2016-06-17T14:16:06Z</dcterms:modified>
</cp:coreProperties>
</file>